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331" r:id="rId2"/>
    <p:sldId id="380" r:id="rId3"/>
    <p:sldId id="340" r:id="rId4"/>
    <p:sldId id="332" r:id="rId5"/>
    <p:sldId id="413" r:id="rId6"/>
    <p:sldId id="350" r:id="rId7"/>
    <p:sldId id="411" r:id="rId8"/>
    <p:sldId id="412" r:id="rId9"/>
    <p:sldId id="401" r:id="rId10"/>
    <p:sldId id="415" r:id="rId11"/>
    <p:sldId id="402" r:id="rId12"/>
    <p:sldId id="404" r:id="rId13"/>
    <p:sldId id="405" r:id="rId14"/>
    <p:sldId id="406" r:id="rId15"/>
    <p:sldId id="414" r:id="rId16"/>
    <p:sldId id="407" r:id="rId17"/>
    <p:sldId id="410" r:id="rId18"/>
    <p:sldId id="360" r:id="rId19"/>
    <p:sldId id="3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Background" id="{58F20905-FAE0-4EDA-B4D4-7118450A6C21}">
          <p14:sldIdLst>
            <p14:sldId id="331"/>
            <p14:sldId id="380"/>
            <p14:sldId id="340"/>
            <p14:sldId id="332"/>
            <p14:sldId id="413"/>
            <p14:sldId id="350"/>
            <p14:sldId id="411"/>
            <p14:sldId id="412"/>
            <p14:sldId id="401"/>
            <p14:sldId id="402"/>
            <p14:sldId id="404"/>
            <p14:sldId id="405"/>
            <p14:sldId id="406"/>
            <p14:sldId id="414"/>
            <p14:sldId id="407"/>
            <p14:sldId id="410"/>
            <p14:sldId id="360"/>
            <p14:sldId id="37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l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B2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78405" autoAdjust="0"/>
  </p:normalViewPr>
  <p:slideViewPr>
    <p:cSldViewPr>
      <p:cViewPr varScale="1">
        <p:scale>
          <a:sx n="68" d="100"/>
          <a:sy n="68" d="100"/>
        </p:scale>
        <p:origin x="-139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89" d="100"/>
          <a:sy n="89" d="100"/>
        </p:scale>
        <p:origin x="-1866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/>
            </a:pPr>
            <a:r>
              <a:rPr lang="en-US" sz="3200" dirty="0"/>
              <a:t>Respondents by State and Locality Type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Sheet7!$B$14</c:f>
              <c:strCache>
                <c:ptCount val="1"/>
                <c:pt idx="0">
                  <c:v>City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Sheet7!$A$15:$A$20</c:f>
              <c:strCache>
                <c:ptCount val="6"/>
                <c:pt idx="0">
                  <c:v>DC</c:v>
                </c:pt>
                <c:pt idx="1">
                  <c:v>DE</c:v>
                </c:pt>
                <c:pt idx="2">
                  <c:v>MD</c:v>
                </c:pt>
                <c:pt idx="3">
                  <c:v>PA</c:v>
                </c:pt>
                <c:pt idx="4">
                  <c:v>VA</c:v>
                </c:pt>
                <c:pt idx="5">
                  <c:v>WV</c:v>
                </c:pt>
              </c:strCache>
            </c:strRef>
          </c:cat>
          <c:val>
            <c:numRef>
              <c:f>Sheet7!$B$15:$B$20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13</c:v>
                </c:pt>
                <c:pt idx="3">
                  <c:v>2</c:v>
                </c:pt>
                <c:pt idx="4">
                  <c:v>8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Sheet7!$C$14</c:f>
              <c:strCache>
                <c:ptCount val="1"/>
                <c:pt idx="0">
                  <c:v>County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Sheet7!$A$15:$A$20</c:f>
              <c:strCache>
                <c:ptCount val="6"/>
                <c:pt idx="0">
                  <c:v>DC</c:v>
                </c:pt>
                <c:pt idx="1">
                  <c:v>DE</c:v>
                </c:pt>
                <c:pt idx="2">
                  <c:v>MD</c:v>
                </c:pt>
                <c:pt idx="3">
                  <c:v>PA</c:v>
                </c:pt>
                <c:pt idx="4">
                  <c:v>VA</c:v>
                </c:pt>
                <c:pt idx="5">
                  <c:v>WV</c:v>
                </c:pt>
              </c:strCache>
            </c:strRef>
          </c:cat>
          <c:val>
            <c:numRef>
              <c:f>Sheet7!$C$15:$C$20</c:f>
              <c:numCache>
                <c:formatCode>General</c:formatCode>
                <c:ptCount val="6"/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Sheet7!$D$14</c:f>
              <c:strCache>
                <c:ptCount val="1"/>
                <c:pt idx="0">
                  <c:v>Town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Sheet7!$A$15:$A$20</c:f>
              <c:strCache>
                <c:ptCount val="6"/>
                <c:pt idx="0">
                  <c:v>DC</c:v>
                </c:pt>
                <c:pt idx="1">
                  <c:v>DE</c:v>
                </c:pt>
                <c:pt idx="2">
                  <c:v>MD</c:v>
                </c:pt>
                <c:pt idx="3">
                  <c:v>PA</c:v>
                </c:pt>
                <c:pt idx="4">
                  <c:v>VA</c:v>
                </c:pt>
                <c:pt idx="5">
                  <c:v>WV</c:v>
                </c:pt>
              </c:strCache>
            </c:strRef>
          </c:cat>
          <c:val>
            <c:numRef>
              <c:f>Sheet7!$D$15:$D$20</c:f>
              <c:numCache>
                <c:formatCode>General</c:formatCode>
                <c:ptCount val="6"/>
                <c:pt idx="1">
                  <c:v>1</c:v>
                </c:pt>
                <c:pt idx="2">
                  <c:v>4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</c:ser>
        <c:overlap val="100"/>
        <c:axId val="82041472"/>
        <c:axId val="82104704"/>
      </c:barChart>
      <c:catAx>
        <c:axId val="820414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State</a:t>
                </a:r>
              </a:p>
            </c:rich>
          </c:tx>
          <c:layout/>
        </c:title>
        <c:tickLblPos val="nextTo"/>
        <c:crossAx val="82104704"/>
        <c:crosses val="autoZero"/>
        <c:auto val="1"/>
        <c:lblAlgn val="ctr"/>
        <c:lblOffset val="100"/>
      </c:catAx>
      <c:valAx>
        <c:axId val="821047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Responding Localities</a:t>
                </a:r>
              </a:p>
            </c:rich>
          </c:tx>
          <c:layout/>
        </c:title>
        <c:numFmt formatCode="General" sourceLinked="1"/>
        <c:tickLblPos val="nextTo"/>
        <c:crossAx val="82041472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Localities' </a:t>
            </a:r>
            <a:r>
              <a:rPr lang="en-US" sz="2800" dirty="0" smtClean="0"/>
              <a:t>Awareness </a:t>
            </a:r>
            <a:r>
              <a:rPr lang="en-US" sz="2800" dirty="0"/>
              <a:t>of UTC Assessment by State and Locality Type</a:t>
            </a:r>
          </a:p>
        </c:rich>
      </c:tx>
      <c:layout>
        <c:manualLayout>
          <c:xMode val="edge"/>
          <c:yMode val="edge"/>
          <c:x val="0.11975783475783475"/>
          <c:y val="0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Sheet11!$C$2</c:f>
              <c:strCache>
                <c:ptCount val="1"/>
                <c:pt idx="0">
                  <c:v>Unaware of UTC Assessment</c:v>
                </c:pt>
              </c:strCache>
            </c:strRef>
          </c:tx>
          <c:cat>
            <c:strRef>
              <c:f>Sheet11!$A$3:$A$16</c:f>
              <c:strCache>
                <c:ptCount val="14"/>
                <c:pt idx="0">
                  <c:v>DC-City</c:v>
                </c:pt>
                <c:pt idx="1">
                  <c:v>DE-City</c:v>
                </c:pt>
                <c:pt idx="2">
                  <c:v>DE-Town</c:v>
                </c:pt>
                <c:pt idx="3">
                  <c:v>MD-City</c:v>
                </c:pt>
                <c:pt idx="4">
                  <c:v>MD-County</c:v>
                </c:pt>
                <c:pt idx="5">
                  <c:v>MD-Town</c:v>
                </c:pt>
                <c:pt idx="6">
                  <c:v>PA-City</c:v>
                </c:pt>
                <c:pt idx="7">
                  <c:v>PA-County</c:v>
                </c:pt>
                <c:pt idx="8">
                  <c:v>PA-Borough</c:v>
                </c:pt>
                <c:pt idx="9">
                  <c:v>VA-City</c:v>
                </c:pt>
                <c:pt idx="10">
                  <c:v>VA-County</c:v>
                </c:pt>
                <c:pt idx="11">
                  <c:v>VA-Town</c:v>
                </c:pt>
                <c:pt idx="12">
                  <c:v>WV-City</c:v>
                </c:pt>
                <c:pt idx="13">
                  <c:v>WV-County</c:v>
                </c:pt>
              </c:strCache>
            </c:strRef>
          </c:cat>
          <c:val>
            <c:numRef>
              <c:f>Sheet11!$C$3:$C$16</c:f>
              <c:numCache>
                <c:formatCode>General</c:formatCode>
                <c:ptCount val="14"/>
                <c:pt idx="1">
                  <c:v>1</c:v>
                </c:pt>
                <c:pt idx="3">
                  <c:v>1</c:v>
                </c:pt>
                <c:pt idx="5">
                  <c:v>2</c:v>
                </c:pt>
                <c:pt idx="6">
                  <c:v>1</c:v>
                </c:pt>
                <c:pt idx="8">
                  <c:v>7</c:v>
                </c:pt>
                <c:pt idx="9">
                  <c:v>1</c:v>
                </c:pt>
                <c:pt idx="11">
                  <c:v>2</c:v>
                </c:pt>
                <c:pt idx="1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Sheet11!$B$2</c:f>
              <c:strCache>
                <c:ptCount val="1"/>
                <c:pt idx="0">
                  <c:v>Aware of UTC Assessment</c:v>
                </c:pt>
              </c:strCache>
            </c:strRef>
          </c:tx>
          <c:cat>
            <c:strRef>
              <c:f>Sheet11!$A$3:$A$16</c:f>
              <c:strCache>
                <c:ptCount val="14"/>
                <c:pt idx="0">
                  <c:v>DC-City</c:v>
                </c:pt>
                <c:pt idx="1">
                  <c:v>DE-City</c:v>
                </c:pt>
                <c:pt idx="2">
                  <c:v>DE-Town</c:v>
                </c:pt>
                <c:pt idx="3">
                  <c:v>MD-City</c:v>
                </c:pt>
                <c:pt idx="4">
                  <c:v>MD-County</c:v>
                </c:pt>
                <c:pt idx="5">
                  <c:v>MD-Town</c:v>
                </c:pt>
                <c:pt idx="6">
                  <c:v>PA-City</c:v>
                </c:pt>
                <c:pt idx="7">
                  <c:v>PA-County</c:v>
                </c:pt>
                <c:pt idx="8">
                  <c:v>PA-Borough</c:v>
                </c:pt>
                <c:pt idx="9">
                  <c:v>VA-City</c:v>
                </c:pt>
                <c:pt idx="10">
                  <c:v>VA-County</c:v>
                </c:pt>
                <c:pt idx="11">
                  <c:v>VA-Town</c:v>
                </c:pt>
                <c:pt idx="12">
                  <c:v>WV-City</c:v>
                </c:pt>
                <c:pt idx="13">
                  <c:v>WV-County</c:v>
                </c:pt>
              </c:strCache>
            </c:strRef>
          </c:cat>
          <c:val>
            <c:numRef>
              <c:f>Sheet11!$B$3:$B$16</c:f>
              <c:numCache>
                <c:formatCode>General</c:formatCode>
                <c:ptCount val="14"/>
                <c:pt idx="0">
                  <c:v>1</c:v>
                </c:pt>
                <c:pt idx="2">
                  <c:v>1</c:v>
                </c:pt>
                <c:pt idx="3">
                  <c:v>10</c:v>
                </c:pt>
                <c:pt idx="4">
                  <c:v>5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6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overlap val="100"/>
        <c:axId val="98235520"/>
        <c:axId val="98237440"/>
      </c:barChart>
      <c:catAx>
        <c:axId val="982355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State and Locality Type</a:t>
                </a:r>
              </a:p>
            </c:rich>
          </c:tx>
          <c:layout/>
        </c:title>
        <c:tickLblPos val="nextTo"/>
        <c:crossAx val="98237440"/>
        <c:crosses val="autoZero"/>
        <c:auto val="1"/>
        <c:lblAlgn val="ctr"/>
        <c:lblOffset val="100"/>
      </c:catAx>
      <c:valAx>
        <c:axId val="982374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Number of Localities</a:t>
                </a:r>
              </a:p>
            </c:rich>
          </c:tx>
          <c:layout/>
        </c:title>
        <c:numFmt formatCode="General" sourceLinked="1"/>
        <c:tickLblPos val="nextTo"/>
        <c:crossAx val="98235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1746304147878974E-2"/>
          <c:y val="0.19167854726923486"/>
          <c:w val="0.83645029948179561"/>
          <c:h val="5.9546521109831101E-2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71B89-2E0D-4CA0-8644-94231608768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48B36-D6B2-4FDB-817C-3E8D87E894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01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1448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7332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8F5CA-DF99-4DE6-AE44-AF12A7A282B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9132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0198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2470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2484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0854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8981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0789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8335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4543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8954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1916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5716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9178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0607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5023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48B36-D6B2-4FDB-817C-3E8D87E8947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9124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38AC35D-3D3B-4CCC-B6B1-891EF2C88CA3}" type="datetimeFigureOut">
              <a:rPr lang="en-US" smtClean="0"/>
              <a:pPr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AFFF2A9-A265-4FE5-9F87-0C2CD5505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sapeakebay.net/discover/bay101/fact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ges.com/page/CleanStepsOffsets.html" TargetMode="External"/><Relationship Id="rId4" Type="http://schemas.openxmlformats.org/officeDocument/2006/relationships/hyperlink" Target="http://www.forestsforwatersheds.org/urban-tree-canop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Implementation of Urban Tree Canopy Assessments within the Chesapeake Bay </a:t>
            </a:r>
            <a:r>
              <a:rPr lang="en-US" sz="3600" dirty="0" smtClean="0"/>
              <a:t>Watershed</a:t>
            </a:r>
            <a:br>
              <a:rPr lang="en-US" sz="3600" dirty="0" smtClean="0"/>
            </a:br>
            <a:r>
              <a:rPr lang="en-US" sz="2000" i="1" dirty="0" smtClean="0"/>
              <a:t>Preliminary Results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7200" dirty="0" err="1" smtClean="0"/>
              <a:t>Lele</a:t>
            </a:r>
            <a:r>
              <a:rPr lang="en-US" sz="7200" dirty="0" smtClean="0"/>
              <a:t> Kimball</a:t>
            </a:r>
          </a:p>
          <a:p>
            <a:endParaRPr lang="en-US" sz="7200" dirty="0"/>
          </a:p>
          <a:p>
            <a:r>
              <a:rPr lang="en-US" sz="7200" dirty="0" smtClean="0"/>
              <a:t>October 18, 2013</a:t>
            </a:r>
          </a:p>
          <a:p>
            <a:r>
              <a:rPr lang="en-US" sz="7200" dirty="0" smtClean="0"/>
              <a:t>UTC Workshop – Virginia Tech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765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867400" cy="914082"/>
          </a:xfrm>
        </p:spPr>
        <p:txBody>
          <a:bodyPr>
            <a:normAutofit/>
          </a:bodyPr>
          <a:lstStyle/>
          <a:p>
            <a:r>
              <a:rPr lang="en-US" dirty="0" smtClean="0"/>
              <a:t>Urban Tree Canopy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27" y="6040581"/>
            <a:ext cx="33528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Economic Benefits	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48" b="11017"/>
          <a:stretch/>
        </p:blipFill>
        <p:spPr bwMode="auto">
          <a:xfrm>
            <a:off x="609600" y="1189710"/>
            <a:ext cx="7924800" cy="475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24200" y="6040581"/>
            <a:ext cx="2895600" cy="707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Social Benefits	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0" y="5975268"/>
            <a:ext cx="3657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Environmental</a:t>
            </a:r>
            <a:r>
              <a:rPr lang="en-US" sz="2400" dirty="0" smtClean="0"/>
              <a:t> </a:t>
            </a:r>
            <a:r>
              <a:rPr lang="en-US" sz="2000" b="1" dirty="0"/>
              <a:t>Benefits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2" y="6383482"/>
            <a:ext cx="8991598" cy="108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455223" y="1219200"/>
            <a:ext cx="307777" cy="4754880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US" sz="800" dirty="0"/>
              <a:t>Watershed Forestry Resource Guide - Urban Tree Canopy</a:t>
            </a:r>
          </a:p>
        </p:txBody>
      </p:sp>
    </p:spTree>
    <p:extLst>
      <p:ext uri="{BB962C8B-B14F-4D97-AF65-F5344CB8AC3E}">
        <p14:creationId xmlns="" xmlns:p14="http://schemas.microsoft.com/office/powerpoint/2010/main" val="310704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Urban Tree Canopy (UTC)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6556" y="1046330"/>
            <a:ext cx="4025046" cy="527827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 smtClean="0"/>
              <a:t>Measures amount of both existing and possible UTC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 smtClean="0"/>
              <a:t>UTC </a:t>
            </a:r>
            <a:r>
              <a:rPr lang="en-US" sz="2400" b="1" dirty="0"/>
              <a:t>assessment is data</a:t>
            </a:r>
            <a:r>
              <a:rPr lang="en-US" sz="2400" b="1" dirty="0" smtClean="0"/>
              <a:t>!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 smtClean="0"/>
              <a:t>Can help </a:t>
            </a:r>
            <a:r>
              <a:rPr lang="en-US" sz="2400" b="1" dirty="0"/>
              <a:t>decision makers effectively </a:t>
            </a:r>
            <a:r>
              <a:rPr lang="en-US" sz="2400" b="1" dirty="0" smtClean="0"/>
              <a:t>design and implement the urban forest</a:t>
            </a:r>
            <a:endParaRPr lang="en-US" sz="2400" b="1" dirty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4433155" cy="539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6485305"/>
            <a:ext cx="3886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McKee, J. (2009). </a:t>
            </a:r>
          </a:p>
        </p:txBody>
      </p:sp>
    </p:spTree>
    <p:extLst>
      <p:ext uri="{BB962C8B-B14F-4D97-AF65-F5344CB8AC3E}">
        <p14:creationId xmlns="" xmlns:p14="http://schemas.microsoft.com/office/powerpoint/2010/main" val="25164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771" y="838200"/>
            <a:ext cx="4771925" cy="5409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321048" cy="959893"/>
          </a:xfrm>
        </p:spPr>
        <p:txBody>
          <a:bodyPr>
            <a:normAutofit/>
          </a:bodyPr>
          <a:lstStyle/>
          <a:p>
            <a:r>
              <a:rPr lang="en-US" dirty="0" smtClean="0"/>
              <a:t>Chesapeake Bay Watershed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4419600" cy="48307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Continues to experience population growth and increasing urbanization</a:t>
            </a:r>
            <a:r>
              <a:rPr lang="en-US" sz="2100" baseline="30000" dirty="0"/>
              <a:t>1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Currently 17 million people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150,000 more people each year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Nearly 65,000 mi. sq.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Loses about 100 acres of for</a:t>
            </a:r>
            <a:r>
              <a:rPr lang="en-US" dirty="0"/>
              <a:t>est per </a:t>
            </a:r>
            <a:r>
              <a:rPr lang="en-US" dirty="0" smtClean="0"/>
              <a:t>day</a:t>
            </a:r>
            <a:r>
              <a:rPr lang="en-US" baseline="30000" dirty="0"/>
              <a:t>2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By 2010, five communities in each state with: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Completed assessment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Canopy goal adopted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Measures to attain the goal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120 communities with UTC expansion goals by 2020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0" y="6172200"/>
            <a:ext cx="34426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Washington Gas Energy Services, Inc. (WGES)</a:t>
            </a:r>
          </a:p>
        </p:txBody>
      </p:sp>
    </p:spTree>
    <p:extLst>
      <p:ext uri="{BB962C8B-B14F-4D97-AF65-F5344CB8AC3E}">
        <p14:creationId xmlns="" xmlns:p14="http://schemas.microsoft.com/office/powerpoint/2010/main" val="273416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15200" cy="1371600"/>
          </a:xfrm>
        </p:spPr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How </a:t>
            </a:r>
            <a:r>
              <a:rPr lang="en-US" sz="2800" dirty="0"/>
              <a:t>are localities in the Chesapeake Bay watershed using UTC </a:t>
            </a:r>
            <a:r>
              <a:rPr lang="en-US" sz="2800" dirty="0" smtClean="0"/>
              <a:t>assessments?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627437"/>
            <a:ext cx="7620000" cy="2544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Are there ways to increase the use of those assessments?</a:t>
            </a:r>
          </a:p>
          <a:p>
            <a:endParaRPr lang="en-US" sz="2800" dirty="0" smtClean="0"/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22938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990282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81600" cy="52578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Web-based survey sent to each locality within the Chesapeake Bay watershed with a UTC assessment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Approximately 9.2% of the area in the watershed has a UTC assessment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Total of 100 counties, cities, and towns/boroughs (PA)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Population range from 2,500 to 1.1 million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Area range from 0.5 sq. mi. to almost 1,000 sq. mi.</a:t>
            </a: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52599"/>
            <a:ext cx="3339146" cy="4089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20446" y="5722430"/>
            <a:ext cx="23758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Washington Gas Energy Services, Inc. (WGES)</a:t>
            </a:r>
          </a:p>
        </p:txBody>
      </p:sp>
    </p:spTree>
    <p:extLst>
      <p:ext uri="{BB962C8B-B14F-4D97-AF65-F5344CB8AC3E}">
        <p14:creationId xmlns="" xmlns:p14="http://schemas.microsoft.com/office/powerpoint/2010/main" val="335964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0" y="1752600"/>
            <a:ext cx="2514600" cy="437356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55% </a:t>
            </a:r>
            <a:r>
              <a:rPr lang="en-US" dirty="0"/>
              <a:t>response rate from localities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Representing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80% </a:t>
            </a:r>
            <a:r>
              <a:rPr lang="en-US" dirty="0"/>
              <a:t>of total area with UTC </a:t>
            </a:r>
            <a:r>
              <a:rPr lang="en-US" dirty="0" smtClean="0"/>
              <a:t>assessment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57886650"/>
              </p:ext>
            </p:extLst>
          </p:nvPr>
        </p:nvGraphicFramePr>
        <p:xfrm>
          <a:off x="0" y="228600"/>
          <a:ext cx="67056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03444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837237"/>
            <a:ext cx="8153400" cy="102076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67% </a:t>
            </a:r>
            <a:r>
              <a:rPr lang="en-US" sz="2400" dirty="0"/>
              <a:t>of localities </a:t>
            </a:r>
            <a:r>
              <a:rPr lang="en-US" sz="2400" dirty="0" smtClean="0"/>
              <a:t>aware </a:t>
            </a:r>
            <a:r>
              <a:rPr lang="en-US" sz="2400" dirty="0"/>
              <a:t>of their UTC assessment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Positive bias due to non-response?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77349472"/>
              </p:ext>
            </p:extLst>
          </p:nvPr>
        </p:nvGraphicFramePr>
        <p:xfrm>
          <a:off x="0" y="76200"/>
          <a:ext cx="8915400" cy="5754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35404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778" y="44740"/>
            <a:ext cx="7769422" cy="9140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Most Common types of Uses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11582400" y="1494131"/>
            <a:ext cx="2276426" cy="1814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04800" y="953869"/>
            <a:ext cx="8496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cap="all" spc="-6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85%</a:t>
            </a:r>
            <a:endParaRPr lang="en-US" sz="3600" i="1" cap="all" spc="-6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Rounded Rectangle 25"/>
          <p:cNvSpPr>
            <a:spLocks noChangeAspect="1"/>
          </p:cNvSpPr>
          <p:nvPr/>
        </p:nvSpPr>
        <p:spPr>
          <a:xfrm>
            <a:off x="3352800" y="2514600"/>
            <a:ext cx="2078736" cy="146672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352800" y="2590800"/>
            <a:ext cx="2133600" cy="13234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Educate public and officials about tree canopy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1170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>
            <a:spLocks noChangeAspect="1"/>
          </p:cNvSpPr>
          <p:nvPr/>
        </p:nvSpPr>
        <p:spPr>
          <a:xfrm>
            <a:off x="2391664" y="2667000"/>
            <a:ext cx="2078736" cy="146672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29600" cy="83788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Most Common types of Uses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953869"/>
            <a:ext cx="8496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cap="all" spc="-6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65%-75%</a:t>
            </a:r>
            <a:endParaRPr lang="en-US" sz="3600" i="1" cap="all" spc="-6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64664" y="2743200"/>
            <a:ext cx="2362199" cy="13234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Create a </a:t>
            </a:r>
            <a:endParaRPr lang="en-US" sz="2000" dirty="0" smtClean="0"/>
          </a:p>
          <a:p>
            <a:pPr algn="ctr"/>
            <a:r>
              <a:rPr lang="en-US" sz="2000" dirty="0" smtClean="0"/>
              <a:t>locality-wide </a:t>
            </a:r>
            <a:endParaRPr lang="en-US" sz="2000" dirty="0" smtClean="0"/>
          </a:p>
          <a:p>
            <a:pPr algn="ctr"/>
            <a:r>
              <a:rPr lang="en-US" sz="2000" dirty="0" smtClean="0"/>
              <a:t>tree canopy </a:t>
            </a:r>
          </a:p>
          <a:p>
            <a:pPr algn="ctr"/>
            <a:r>
              <a:rPr lang="en-US" sz="2000" dirty="0" smtClean="0"/>
              <a:t>goal</a:t>
            </a:r>
            <a:endParaRPr lang="en-US" sz="2000" dirty="0"/>
          </a:p>
        </p:txBody>
      </p:sp>
      <p:sp>
        <p:nvSpPr>
          <p:cNvPr id="21" name="Rounded Rectangle 20"/>
          <p:cNvSpPr>
            <a:spLocks noChangeAspect="1"/>
          </p:cNvSpPr>
          <p:nvPr/>
        </p:nvSpPr>
        <p:spPr>
          <a:xfrm>
            <a:off x="4576064" y="2667000"/>
            <a:ext cx="2078736" cy="146672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>
            <a:spLocks noChangeAspect="1"/>
          </p:cNvSpPr>
          <p:nvPr/>
        </p:nvSpPr>
        <p:spPr>
          <a:xfrm>
            <a:off x="6760464" y="2667000"/>
            <a:ext cx="2078736" cy="146672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84730" y="2897088"/>
            <a:ext cx="1830204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Baseline for canopy change</a:t>
            </a:r>
            <a:endParaRPr lang="en-US" sz="2000" dirty="0"/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207264" y="2667000"/>
            <a:ext cx="2078736" cy="146672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26864" y="3050976"/>
            <a:ext cx="1926334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Inform larger initiatives 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07264" y="2897088"/>
            <a:ext cx="2057399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Plan and prioritize tree plantings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0" y="5623699"/>
            <a:ext cx="1801368" cy="127027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801368" y="5623698"/>
            <a:ext cx="1801368" cy="127027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3602736" y="5623697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404104" y="5623699"/>
            <a:ext cx="1801368" cy="127027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7202266" y="5623696"/>
            <a:ext cx="1801368" cy="127027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404104" y="5867400"/>
            <a:ext cx="179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Inform larger initiatives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202266" y="5797169"/>
            <a:ext cx="1801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Baseline for canopy change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" y="5706070"/>
            <a:ext cx="1801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Educate public and officials about tree canopy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782975" y="5754947"/>
            <a:ext cx="1819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 and prioritize tree plantings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29398" y="5638800"/>
            <a:ext cx="1774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 a locality-wide tree canopy goal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4457643" y="1308868"/>
            <a:ext cx="1824318" cy="258624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Informing and Enforcing Tree Preservation in Policies and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09008" y="1312472"/>
            <a:ext cx="1824318" cy="25862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Financial and Public Buy-In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633326" y="1318478"/>
            <a:ext cx="1824318" cy="258624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Goal Setting and Prioritization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281961" y="1319708"/>
            <a:ext cx="1824318" cy="258624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 for External Leveraging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>
            <a:off x="228600" y="4495800"/>
            <a:ext cx="1752600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3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1" y="152718"/>
            <a:ext cx="9003633" cy="837882"/>
          </a:xfrm>
        </p:spPr>
        <p:txBody>
          <a:bodyPr/>
          <a:lstStyle/>
          <a:p>
            <a:pPr algn="ctr"/>
            <a:r>
              <a:rPr lang="en-US" dirty="0" smtClean="0"/>
              <a:t>Advanced Types of Uses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093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0" y="5623699"/>
            <a:ext cx="1801368" cy="127027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801368" y="5623698"/>
            <a:ext cx="1801368" cy="127027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3602736" y="5623697"/>
            <a:ext cx="1801368" cy="127027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404104" y="5623699"/>
            <a:ext cx="1801368" cy="127027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7202266" y="5623696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404104" y="5867400"/>
            <a:ext cx="179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Inform larger initiatives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202266" y="5797169"/>
            <a:ext cx="1801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Baseline for canopy change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" y="5706070"/>
            <a:ext cx="1801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Educate public and officials about tree canopy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782975" y="5754947"/>
            <a:ext cx="1819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 and prioritize tree plantings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29398" y="5638800"/>
            <a:ext cx="1774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 a locality-wide tree canopy goal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4457643" y="1308868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Informing and Enforcing Tree Preservation in Policies and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09008" y="1312472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Financial and Public Buy-In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633326" y="1318478"/>
            <a:ext cx="1824318" cy="258624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Goal Setting and Prioritization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281961" y="1319708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 for External Leveraging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>
            <a:off x="2550515" y="4267200"/>
            <a:ext cx="1564285" cy="9906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4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/>
          <p:cNvSpPr/>
          <p:nvPr/>
        </p:nvSpPr>
        <p:spPr>
          <a:xfrm>
            <a:off x="3388715" y="4495800"/>
            <a:ext cx="1564285" cy="47625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6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ight Arrow 52"/>
          <p:cNvSpPr/>
          <p:nvPr/>
        </p:nvSpPr>
        <p:spPr>
          <a:xfrm>
            <a:off x="4038600" y="4552950"/>
            <a:ext cx="2209800" cy="4191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8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ight Arrow 53"/>
          <p:cNvSpPr/>
          <p:nvPr/>
        </p:nvSpPr>
        <p:spPr>
          <a:xfrm>
            <a:off x="1066800" y="4533900"/>
            <a:ext cx="2209800" cy="4191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" y="152718"/>
            <a:ext cx="9003633" cy="8378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Advanced Types of Uses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443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0" y="5623699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801368" y="5623698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3602736" y="5623697"/>
            <a:ext cx="1801368" cy="127027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404104" y="5623699"/>
            <a:ext cx="1801368" cy="127027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7202266" y="5623696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404104" y="5867400"/>
            <a:ext cx="179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Inform larger initiatives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202266" y="5797169"/>
            <a:ext cx="1801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Baseline for canopy change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" y="5706070"/>
            <a:ext cx="1801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Educate public and officials about tree canopy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782975" y="5754947"/>
            <a:ext cx="1819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 and prioritize tree plantings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29398" y="5638800"/>
            <a:ext cx="1774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 a locality-wide tree canopy goal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4457643" y="1308868"/>
            <a:ext cx="1824318" cy="258624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Informing and Enforcing Tree Preservation in Policies and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09008" y="1312472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Financial and Public Buy-In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633326" y="1318478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Goal Setting and Prioritization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281961" y="1319708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 for External Leveraging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4150715" y="4495800"/>
            <a:ext cx="1564285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4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ight Arrow 50"/>
          <p:cNvSpPr/>
          <p:nvPr/>
        </p:nvSpPr>
        <p:spPr>
          <a:xfrm>
            <a:off x="5105400" y="4495800"/>
            <a:ext cx="1564285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6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" y="152718"/>
            <a:ext cx="9003633" cy="8378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Advanced Types of Uses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872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0" y="5623699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801368" y="5623698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3602736" y="5623697"/>
            <a:ext cx="1801368" cy="127027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404104" y="5623699"/>
            <a:ext cx="1801368" cy="1270271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7202266" y="5623696"/>
            <a:ext cx="1801368" cy="1270271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404104" y="5867400"/>
            <a:ext cx="179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Inform larger initiatives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202266" y="5797169"/>
            <a:ext cx="1801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Baseline for canopy change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" y="5706070"/>
            <a:ext cx="1801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Educate public and officials about tree canopy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782975" y="5754947"/>
            <a:ext cx="1819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 and prioritize tree plantings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29398" y="5638800"/>
            <a:ext cx="1774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 a locality-wide tree canopy goal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4457643" y="1308868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Informing and Enforcing Tree Preservation in Policies and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09008" y="1312472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Financial and Public Buy-In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633326" y="1318478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Goal Setting and Prioritization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281961" y="1319708"/>
            <a:ext cx="1824318" cy="2586241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 for External Leveraging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5979515" y="4495800"/>
            <a:ext cx="1564285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4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ight Arrow 49"/>
          <p:cNvSpPr/>
          <p:nvPr/>
        </p:nvSpPr>
        <p:spPr>
          <a:xfrm>
            <a:off x="7046315" y="4495800"/>
            <a:ext cx="1564285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6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" y="152718"/>
            <a:ext cx="9003633" cy="8378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Advanced Types of Uses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204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89916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Staff Expertise and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4343400" cy="609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Localities with:</a:t>
            </a:r>
            <a:r>
              <a:rPr lang="en-US" dirty="0" smtClean="0"/>
              <a:t> 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5800" y="1524000"/>
            <a:ext cx="4038600" cy="179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b="0" dirty="0" smtClean="0"/>
              <a:t>less </a:t>
            </a:r>
            <a:r>
              <a:rPr lang="en-US" b="0" dirty="0"/>
              <a:t>likely to be using </a:t>
            </a:r>
            <a:r>
              <a:rPr lang="en-US" b="0" dirty="0" smtClean="0"/>
              <a:t>assessment in sophisticated </a:t>
            </a:r>
            <a:r>
              <a:rPr lang="en-US" b="0" dirty="0"/>
              <a:t>ways.</a:t>
            </a:r>
          </a:p>
          <a:p>
            <a:r>
              <a:rPr lang="en-US" dirty="0" smtClean="0"/>
              <a:t>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5562600"/>
            <a:ext cx="7620000" cy="56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So training perhaps is only introductory?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4500" y="3505200"/>
            <a:ext cx="4051300" cy="1455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/>
              <a:t>“staff trained or attended a workshop on how to use       </a:t>
            </a:r>
            <a:r>
              <a:rPr lang="en-US" dirty="0" smtClean="0"/>
              <a:t>= </a:t>
            </a:r>
            <a:r>
              <a:rPr lang="en-US" b="0" dirty="0" smtClean="0"/>
              <a:t>UTC data”</a:t>
            </a: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48200" y="3505200"/>
            <a:ext cx="4038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/>
              <a:t>more likely to be using the assessment </a:t>
            </a:r>
            <a:r>
              <a:rPr lang="en-US" dirty="0" smtClean="0"/>
              <a:t>but not necessarily in more sophisticated ways</a:t>
            </a:r>
            <a:r>
              <a:rPr lang="en-US" b="0" dirty="0" smtClean="0"/>
              <a:t>.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133600"/>
            <a:ext cx="4343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/>
              <a:t>“lack of staff expertise”          </a:t>
            </a:r>
            <a:r>
              <a:rPr lang="en-US" dirty="0" smtClean="0"/>
              <a:t>=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9368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4580964" y="1898719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Informing and Enforcing Tree Preservation in Policies and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32329" y="1902323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Financial and Public Buy-In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756647" y="1908329"/>
            <a:ext cx="1824318" cy="258624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Goal Setting and Prioritization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405282" y="1909559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 for External Leveraging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0" y="152718"/>
            <a:ext cx="8991600" cy="9140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Biggest Opportunities </a:t>
            </a:r>
          </a:p>
          <a:p>
            <a:pPr algn="ctr"/>
            <a:r>
              <a:rPr lang="en-US" dirty="0" smtClean="0"/>
              <a:t>For Future Use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293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4580964" y="1898719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Informing and Enforcing Tree Preservation in Policies and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32329" y="1902323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Financial and Public Buy-In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756647" y="1908329"/>
            <a:ext cx="1824318" cy="258624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Goal Setting and Prioritization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405282" y="1909559"/>
            <a:ext cx="1824318" cy="2586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 for External Leveraging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0557" y="1306240"/>
            <a:ext cx="3362640" cy="3437796"/>
            <a:chOff x="1001395" y="1700114"/>
            <a:chExt cx="2911802" cy="3043922"/>
          </a:xfrm>
        </p:grpSpPr>
        <p:sp>
          <p:nvSpPr>
            <p:cNvPr id="9" name="7-Point Star 8"/>
            <p:cNvSpPr/>
            <p:nvPr/>
          </p:nvSpPr>
          <p:spPr>
            <a:xfrm>
              <a:off x="1001395" y="1700114"/>
              <a:ext cx="2911802" cy="3043922"/>
            </a:xfrm>
            <a:prstGeom prst="star7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82440" y="2332479"/>
              <a:ext cx="2099805" cy="1607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Plan and prioritize tree canopy conservation</a:t>
              </a:r>
              <a:endParaRPr lang="en-US" sz="28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81600" y="1295400"/>
            <a:ext cx="3395382" cy="3448636"/>
            <a:chOff x="5181600" y="1700114"/>
            <a:chExt cx="2911802" cy="3043922"/>
          </a:xfrm>
        </p:grpSpPr>
        <p:sp>
          <p:nvSpPr>
            <p:cNvPr id="12" name="7-Point Star 11"/>
            <p:cNvSpPr/>
            <p:nvPr/>
          </p:nvSpPr>
          <p:spPr>
            <a:xfrm>
              <a:off x="5181600" y="1700114"/>
              <a:ext cx="2911802" cy="3043922"/>
            </a:xfrm>
            <a:prstGeom prst="star7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73684" y="2629897"/>
              <a:ext cx="2156463" cy="1222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Plan and prioritize outreach  </a:t>
              </a:r>
              <a:endParaRPr lang="en-US" sz="28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19400" y="3440778"/>
            <a:ext cx="3469570" cy="3264821"/>
            <a:chOff x="3148568" y="3440778"/>
            <a:chExt cx="2911802" cy="3043922"/>
          </a:xfrm>
        </p:grpSpPr>
        <p:sp>
          <p:nvSpPr>
            <p:cNvPr id="15" name="7-Point Star 14"/>
            <p:cNvSpPr/>
            <p:nvPr/>
          </p:nvSpPr>
          <p:spPr>
            <a:xfrm>
              <a:off x="3148568" y="3440778"/>
              <a:ext cx="2911802" cy="3043922"/>
            </a:xfrm>
            <a:prstGeom prst="star7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32269" y="4152284"/>
              <a:ext cx="2174303" cy="1693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Develop sub-locality level tree canopy goals</a:t>
              </a:r>
              <a:endParaRPr lang="en-US" sz="2800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0" y="152718"/>
            <a:ext cx="8991600" cy="9140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Biggest Opportunities </a:t>
            </a:r>
          </a:p>
          <a:p>
            <a:pPr algn="ctr"/>
            <a:r>
              <a:rPr lang="en-US" dirty="0" smtClean="0"/>
              <a:t>For Future Use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798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07 0.07384 L -0.30313 0.04861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-127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58 0.02709 L -0.09809 -0.16319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951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07 0.08727 L 0.1059 0.04792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-196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Currently UTC assessments are underutilized.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Raising awareness may increase the number of localities using UTC assessments.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Lack of staff expertise constrains more sophisticated uses.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Need to increase staff expertise.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How to do this?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Through training? If so, need to investigate effectiveness of training and have in-depth training.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Biggest opportunity for that training may be in in-depth prioritization and goal setting.</a:t>
            </a:r>
          </a:p>
        </p:txBody>
      </p:sp>
    </p:spTree>
    <p:extLst>
      <p:ext uri="{BB962C8B-B14F-4D97-AF65-F5344CB8AC3E}">
        <p14:creationId xmlns="" xmlns:p14="http://schemas.microsoft.com/office/powerpoint/2010/main" val="418936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58200" cy="1828482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7620000" cy="3687763"/>
          </a:xfrm>
        </p:spPr>
        <p:txBody>
          <a:bodyPr>
            <a:normAutofit fontScale="70000" lnSpcReduction="20000"/>
          </a:bodyPr>
          <a:lstStyle/>
          <a:p>
            <a:r>
              <a:rPr lang="en-US" sz="2900" cap="all" spc="-60" dirty="0">
                <a:latin typeface="+mj-lt"/>
                <a:ea typeface="+mj-ea"/>
                <a:cs typeface="+mj-cs"/>
              </a:rPr>
              <a:t>References</a:t>
            </a:r>
          </a:p>
          <a:p>
            <a:pPr marL="457200" indent="-457200">
              <a:buAutoNum type="arabicParenR"/>
            </a:pPr>
            <a:r>
              <a:rPr lang="en-US" b="0" dirty="0" err="1" smtClean="0"/>
              <a:t>Ruark</a:t>
            </a:r>
            <a:r>
              <a:rPr lang="en-US" b="0" dirty="0"/>
              <a:t>, E. A. (2010). Immigration, Population Growth and the Chesapeake Bay: Federation for American Immigration Reform</a:t>
            </a:r>
            <a:r>
              <a:rPr lang="en-US" b="0" dirty="0" smtClean="0"/>
              <a:t>.</a:t>
            </a:r>
          </a:p>
          <a:p>
            <a:pPr marL="457200" indent="-457200">
              <a:buAutoNum type="arabicParenR"/>
            </a:pPr>
            <a:r>
              <a:rPr lang="en-US" b="0" dirty="0" smtClean="0"/>
              <a:t>Chesapeake </a:t>
            </a:r>
            <a:r>
              <a:rPr lang="en-US" b="0" dirty="0"/>
              <a:t>Bay Program. (2012a). Facts and Figures. Retrieved 9/28/2012, from </a:t>
            </a:r>
            <a:r>
              <a:rPr lang="en-US" b="0" u="sng" dirty="0">
                <a:hlinkClick r:id="rId3"/>
              </a:rPr>
              <a:t>http://www.chesapeakebay.net/discover/bay101/facts</a:t>
            </a:r>
            <a:endParaRPr lang="en-US" b="0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900" cap="all" spc="-60" dirty="0">
                <a:latin typeface="+mj-lt"/>
                <a:ea typeface="+mj-ea"/>
                <a:cs typeface="+mj-cs"/>
              </a:rPr>
              <a:t>Figures and Photos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b="0" dirty="0"/>
              <a:t>"Watershed Forestry Resource Guide - Urban Tree Canopy." </a:t>
            </a:r>
            <a:r>
              <a:rPr lang="en-US" b="0" i="1" dirty="0"/>
              <a:t>Watershed Forestry Resource </a:t>
            </a:r>
            <a:r>
              <a:rPr lang="en-US" b="0" i="1" dirty="0" smtClean="0"/>
              <a:t>Guide. </a:t>
            </a:r>
            <a:r>
              <a:rPr lang="en-US" b="0" dirty="0" smtClean="0"/>
              <a:t>Accessed </a:t>
            </a:r>
            <a:r>
              <a:rPr lang="en-US" b="0" dirty="0"/>
              <a:t>14 Oct. 2013. </a:t>
            </a:r>
            <a:r>
              <a:rPr lang="en-US" b="0" dirty="0">
                <a:hlinkClick r:id="rId4"/>
              </a:rPr>
              <a:t>&lt;http://www.forestsforwatersheds.org/urban-tree-canopy</a:t>
            </a:r>
            <a:r>
              <a:rPr lang="en-US" b="0" dirty="0" smtClean="0">
                <a:hlinkClick r:id="rId4"/>
              </a:rPr>
              <a:t>/&gt;</a:t>
            </a:r>
            <a:r>
              <a:rPr lang="en-US" b="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b="0" dirty="0" smtClean="0"/>
              <a:t>"</a:t>
            </a:r>
            <a:r>
              <a:rPr lang="en-US" b="0" dirty="0"/>
              <a:t>Washington Gas Energy Services, Inc. (WGES) ." </a:t>
            </a:r>
            <a:r>
              <a:rPr lang="en-US" b="0" i="1" dirty="0"/>
              <a:t>Washington Gas Energy Services, Inc. (WGES)</a:t>
            </a:r>
            <a:r>
              <a:rPr lang="en-US" b="0" dirty="0"/>
              <a:t>. </a:t>
            </a:r>
            <a:r>
              <a:rPr lang="en-US" b="0" dirty="0" smtClean="0"/>
              <a:t>Accessed14 </a:t>
            </a:r>
            <a:r>
              <a:rPr lang="en-US" b="0" dirty="0"/>
              <a:t>Oct. 2013. &lt;</a:t>
            </a:r>
            <a:r>
              <a:rPr lang="en-US" b="0" dirty="0">
                <a:hlinkClick r:id="rId5"/>
              </a:rPr>
              <a:t>http://www.wges.com/page/CleanStepsOffsets.htm</a:t>
            </a:r>
            <a:r>
              <a:rPr lang="en-US" b="0" dirty="0"/>
              <a:t>l</a:t>
            </a:r>
            <a:r>
              <a:rPr lang="en-US" b="0" dirty="0" smtClean="0"/>
              <a:t>&gt;.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b="0" dirty="0" smtClean="0"/>
              <a:t>McKee</a:t>
            </a:r>
            <a:r>
              <a:rPr lang="en-US" b="0" dirty="0"/>
              <a:t>, J. (2009). UTC Report for Blacksburg, VA. Blacksburg, VA: Virginia Tech.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3051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097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20983</TotalTime>
  <Words>836</Words>
  <Application>Microsoft Office PowerPoint</Application>
  <PresentationFormat>On-screen Show (4:3)</PresentationFormat>
  <Paragraphs>163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Essential</vt:lpstr>
      <vt:lpstr>Implementation of Urban Tree Canopy Assessments within the Chesapeake Bay Watershed Preliminary Results </vt:lpstr>
      <vt:lpstr>Urban Tree Canopy</vt:lpstr>
      <vt:lpstr>Urban Tree Canopy (UTC) Assessment</vt:lpstr>
      <vt:lpstr>Chesapeake Bay Watershed</vt:lpstr>
      <vt:lpstr>Research Questions</vt:lpstr>
      <vt:lpstr>Methods</vt:lpstr>
      <vt:lpstr>Slide 7</vt:lpstr>
      <vt:lpstr>Slide 8</vt:lpstr>
      <vt:lpstr>Most Common types of Uses</vt:lpstr>
      <vt:lpstr>Most Common types of Uses</vt:lpstr>
      <vt:lpstr>Advanced Types of Uses</vt:lpstr>
      <vt:lpstr>Slide 12</vt:lpstr>
      <vt:lpstr>Slide 13</vt:lpstr>
      <vt:lpstr>Slide 14</vt:lpstr>
      <vt:lpstr>Staff Expertise and Training</vt:lpstr>
      <vt:lpstr>Slide 16</vt:lpstr>
      <vt:lpstr>Slide 17</vt:lpstr>
      <vt:lpstr>Implications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Lele</dc:creator>
  <cp:lastModifiedBy>Sarah G</cp:lastModifiedBy>
  <cp:revision>202</cp:revision>
  <dcterms:created xsi:type="dcterms:W3CDTF">2013-09-05T05:27:50Z</dcterms:created>
  <dcterms:modified xsi:type="dcterms:W3CDTF">2014-10-24T21:04:12Z</dcterms:modified>
</cp:coreProperties>
</file>